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69" r:id="rId2"/>
    <p:sldId id="258" r:id="rId3"/>
    <p:sldId id="260" r:id="rId4"/>
    <p:sldId id="261" r:id="rId5"/>
    <p:sldId id="262" r:id="rId6"/>
    <p:sldId id="264" r:id="rId7"/>
    <p:sldId id="268" r:id="rId8"/>
    <p:sldId id="272" r:id="rId9"/>
    <p:sldId id="267" r:id="rId10"/>
    <p:sldId id="265" r:id="rId11"/>
    <p:sldId id="270" r:id="rId12"/>
    <p:sldId id="271" r:id="rId13"/>
    <p:sldId id="273" r:id="rId14"/>
    <p:sldId id="266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4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99FF"/>
    <a:srgbClr val="FF7C80"/>
    <a:srgbClr val="FFCCCC"/>
    <a:srgbClr val="9966FF"/>
    <a:srgbClr val="9999FF"/>
    <a:srgbClr val="009999"/>
    <a:srgbClr val="33CCCC"/>
    <a:srgbClr val="FF3399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200"/>
      </p:cViewPr>
      <p:guideLst>
        <p:guide orient="horz" pos="1200"/>
        <p:guide pos="4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aformaelectoral.jne.gob.pe/ListaDeCandidatos/Inde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lataformaelectoral.jne.gob.pe/ListaDeCandidatos/Inde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94702" y="2317310"/>
            <a:ext cx="5602596" cy="724633"/>
          </a:xfrm>
        </p:spPr>
        <p:txBody>
          <a:bodyPr>
            <a:normAutofit/>
          </a:bodyPr>
          <a:lstStyle/>
          <a:p>
            <a:r>
              <a:rPr lang="en-US" sz="4000" b="1" dirty="0"/>
              <a:t>The Party Switchers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29631"/>
            <a:ext cx="12192000" cy="3158030"/>
          </a:xfrm>
          <a:prstGeom prst="rect">
            <a:avLst/>
          </a:prstGeom>
          <a:solidFill>
            <a:srgbClr val="DFDFDF"/>
          </a:solidFill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DBF5B97-8AE6-44FE-9B80-5745D8F4A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9"/>
          <a:stretch/>
        </p:blipFill>
        <p:spPr>
          <a:xfrm>
            <a:off x="1" y="70339"/>
            <a:ext cx="12192000" cy="20995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3FB35DF-2B85-4ED7-9C21-93952D74BCA6}"/>
              </a:ext>
            </a:extLst>
          </p:cNvPr>
          <p:cNvSpPr txBox="1">
            <a:spLocks/>
          </p:cNvSpPr>
          <p:nvPr/>
        </p:nvSpPr>
        <p:spPr>
          <a:xfrm>
            <a:off x="1953723" y="3089267"/>
            <a:ext cx="8246283" cy="493040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Andrei </a:t>
            </a:r>
            <a:r>
              <a:rPr lang="en-US" sz="2400" dirty="0" err="1">
                <a:solidFill>
                  <a:schemeClr val="accent2"/>
                </a:solidFill>
              </a:rPr>
              <a:t>Bartra</a:t>
            </a:r>
            <a:r>
              <a:rPr lang="en-US" sz="2400" dirty="0">
                <a:solidFill>
                  <a:schemeClr val="accent2"/>
                </a:solidFill>
              </a:rPr>
              <a:t>, Angelo </a:t>
            </a:r>
            <a:r>
              <a:rPr lang="en-US" sz="2400" dirty="0" err="1">
                <a:solidFill>
                  <a:schemeClr val="accent2"/>
                </a:solidFill>
              </a:rPr>
              <a:t>Cozzubo</a:t>
            </a:r>
            <a:r>
              <a:rPr lang="en-US" sz="2400" dirty="0">
                <a:solidFill>
                  <a:schemeClr val="accent2"/>
                </a:solidFill>
              </a:rPr>
              <a:t>, Raymond Eid, Marc Richardson</a:t>
            </a:r>
          </a:p>
        </p:txBody>
      </p:sp>
      <p:pic>
        <p:nvPicPr>
          <p:cNvPr id="14" name="Picture 2" descr="Resultado de imagen para uchicago logo black">
            <a:extLst>
              <a:ext uri="{FF2B5EF4-FFF2-40B4-BE49-F238E27FC236}">
                <a16:creationId xmlns:a16="http://schemas.microsoft.com/office/drawing/2014/main" id="{7DA2D927-D998-4ABF-8FAB-96B6E7FE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64" y="2320861"/>
            <a:ext cx="1345221" cy="13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59D9479-2073-43A9-83E2-38B40488930C}"/>
              </a:ext>
            </a:extLst>
          </p:cNvPr>
          <p:cNvSpPr txBox="1">
            <a:spLocks/>
          </p:cNvSpPr>
          <p:nvPr/>
        </p:nvSpPr>
        <p:spPr>
          <a:xfrm>
            <a:off x="7902498" y="6333110"/>
            <a:ext cx="1535292" cy="400110"/>
          </a:xfrm>
          <a:prstGeom prst="rect">
            <a:avLst/>
          </a:prstGeom>
          <a:solidFill>
            <a:srgbClr val="FBFBFB"/>
          </a:solidFill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900" b="1" dirty="0"/>
              <a:t>CAPP 30122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924BA-2F71-4D2E-9167-F3DAE0814B86}"/>
              </a:ext>
            </a:extLst>
          </p:cNvPr>
          <p:cNvSpPr/>
          <p:nvPr/>
        </p:nvSpPr>
        <p:spPr>
          <a:xfrm>
            <a:off x="10789308" y="6348499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March 2020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234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822F7-B903-4BDA-B8AB-6130AFD67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5"/>
          <a:stretch/>
        </p:blipFill>
        <p:spPr>
          <a:xfrm>
            <a:off x="737418" y="1758544"/>
            <a:ext cx="10697497" cy="4937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57" y="638174"/>
            <a:ext cx="11029616" cy="56546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Outputs: Sankey diagrams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9AE75-55D4-43C2-B2CF-6FDDDF722126}"/>
              </a:ext>
            </a:extLst>
          </p:cNvPr>
          <p:cNvSpPr txBox="1"/>
          <p:nvPr/>
        </p:nvSpPr>
        <p:spPr>
          <a:xfrm>
            <a:off x="1479803" y="1302006"/>
            <a:ext cx="9232393" cy="33855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</a:rPr>
              <a:t>Party Switchers </a:t>
            </a:r>
            <a:r>
              <a:rPr lang="en-US" sz="1600" i="1" dirty="0">
                <a:solidFill>
                  <a:schemeClr val="accent2"/>
                </a:solidFill>
              </a:rPr>
              <a:t>for “</a:t>
            </a:r>
            <a:r>
              <a:rPr lang="en-US" sz="1600" i="1" dirty="0" err="1">
                <a:solidFill>
                  <a:schemeClr val="accent2"/>
                </a:solidFill>
              </a:rPr>
              <a:t>Solidaridad</a:t>
            </a:r>
            <a:r>
              <a:rPr lang="en-US" sz="1600" i="1" dirty="0">
                <a:solidFill>
                  <a:schemeClr val="accent2"/>
                </a:solidFill>
              </a:rPr>
              <a:t> Nacional” Party. Total of Inflowing and Outflowing candidates.</a:t>
            </a:r>
          </a:p>
        </p:txBody>
      </p:sp>
    </p:spTree>
    <p:extLst>
      <p:ext uri="{BB962C8B-B14F-4D97-AF65-F5344CB8AC3E}">
        <p14:creationId xmlns:p14="http://schemas.microsoft.com/office/powerpoint/2010/main" val="3430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FB0CF-A7C7-4C4F-A620-6C33FF1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11" y="1760763"/>
            <a:ext cx="10288508" cy="4979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57" y="638174"/>
            <a:ext cx="11029616" cy="56546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Outputs: Sankey diagrams by attributes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9AE75-55D4-43C2-B2CF-6FDDDF722126}"/>
              </a:ext>
            </a:extLst>
          </p:cNvPr>
          <p:cNvSpPr txBox="1"/>
          <p:nvPr/>
        </p:nvSpPr>
        <p:spPr>
          <a:xfrm>
            <a:off x="1479803" y="1302006"/>
            <a:ext cx="9232393" cy="33855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</a:rPr>
              <a:t>Party Switchers </a:t>
            </a:r>
            <a:r>
              <a:rPr lang="en-US" sz="1600" i="1" dirty="0">
                <a:solidFill>
                  <a:schemeClr val="accent2"/>
                </a:solidFill>
              </a:rPr>
              <a:t>for “</a:t>
            </a:r>
            <a:r>
              <a:rPr lang="en-US" sz="1600" i="1" dirty="0" err="1">
                <a:solidFill>
                  <a:schemeClr val="accent2"/>
                </a:solidFill>
              </a:rPr>
              <a:t>Alianza</a:t>
            </a:r>
            <a:r>
              <a:rPr lang="en-US" sz="1600" i="1" dirty="0">
                <a:solidFill>
                  <a:schemeClr val="accent2"/>
                </a:solidFill>
              </a:rPr>
              <a:t> por el </a:t>
            </a:r>
            <a:r>
              <a:rPr lang="en-US" sz="1600" i="1" dirty="0" err="1">
                <a:solidFill>
                  <a:schemeClr val="accent2"/>
                </a:solidFill>
              </a:rPr>
              <a:t>Progreso</a:t>
            </a:r>
            <a:r>
              <a:rPr lang="en-US" sz="1600" i="1" dirty="0">
                <a:solidFill>
                  <a:schemeClr val="accent2"/>
                </a:solidFill>
              </a:rPr>
              <a:t>” Party. Highlighted in red candidates with criminal records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019C5F9-AAF3-409B-A19F-8A4F6AA51834}"/>
              </a:ext>
            </a:extLst>
          </p:cNvPr>
          <p:cNvSpPr/>
          <p:nvPr/>
        </p:nvSpPr>
        <p:spPr>
          <a:xfrm rot="5400000">
            <a:off x="4915305" y="1548334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37D43E0-8E77-4DB0-BEAC-473653934729}"/>
              </a:ext>
            </a:extLst>
          </p:cNvPr>
          <p:cNvSpPr/>
          <p:nvPr/>
        </p:nvSpPr>
        <p:spPr>
          <a:xfrm rot="16200000">
            <a:off x="7337587" y="3992376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28E04-DEFC-4D49-88F5-A2FE923C7414}"/>
              </a:ext>
            </a:extLst>
          </p:cNvPr>
          <p:cNvSpPr txBox="1"/>
          <p:nvPr/>
        </p:nvSpPr>
        <p:spPr>
          <a:xfrm>
            <a:off x="4514068" y="2151956"/>
            <a:ext cx="8792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Inflows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90579-AD58-4E5C-87FE-7932465FFE59}"/>
              </a:ext>
            </a:extLst>
          </p:cNvPr>
          <p:cNvSpPr txBox="1"/>
          <p:nvPr/>
        </p:nvSpPr>
        <p:spPr>
          <a:xfrm>
            <a:off x="6638408" y="5499899"/>
            <a:ext cx="1582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Into Category 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D892D2F-B2E3-477A-8BDD-A7C00BBABB11}"/>
              </a:ext>
            </a:extLst>
          </p:cNvPr>
          <p:cNvSpPr/>
          <p:nvPr/>
        </p:nvSpPr>
        <p:spPr>
          <a:xfrm rot="16200000">
            <a:off x="3266040" y="5387007"/>
            <a:ext cx="184638" cy="114908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12B41-7827-4E35-848F-54586812E8D7}"/>
              </a:ext>
            </a:extLst>
          </p:cNvPr>
          <p:cNvSpPr txBox="1"/>
          <p:nvPr/>
        </p:nvSpPr>
        <p:spPr>
          <a:xfrm>
            <a:off x="2631415" y="6271269"/>
            <a:ext cx="1453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Into Category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11BC3F3-1953-4AB2-86A2-83F0B8763925}"/>
              </a:ext>
            </a:extLst>
          </p:cNvPr>
          <p:cNvSpPr/>
          <p:nvPr/>
        </p:nvSpPr>
        <p:spPr>
          <a:xfrm rot="5400000">
            <a:off x="9566003" y="1530282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655F62-DE09-4A24-A8D2-D20F2C066378}"/>
              </a:ext>
            </a:extLst>
          </p:cNvPr>
          <p:cNvSpPr txBox="1"/>
          <p:nvPr/>
        </p:nvSpPr>
        <p:spPr>
          <a:xfrm>
            <a:off x="9088051" y="2126884"/>
            <a:ext cx="1140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Outflows </a:t>
            </a:r>
          </a:p>
        </p:txBody>
      </p:sp>
    </p:spTree>
    <p:extLst>
      <p:ext uri="{BB962C8B-B14F-4D97-AF65-F5344CB8AC3E}">
        <p14:creationId xmlns:p14="http://schemas.microsoft.com/office/powerpoint/2010/main" val="348696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CA86B-B10D-49E2-9E22-74F854FA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24" y="1738927"/>
            <a:ext cx="10377882" cy="5033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57" y="638174"/>
            <a:ext cx="11029616" cy="56546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Outputs: Sankey diagrams by attributes of secondary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9AE75-55D4-43C2-B2CF-6FDDDF722126}"/>
              </a:ext>
            </a:extLst>
          </p:cNvPr>
          <p:cNvSpPr txBox="1"/>
          <p:nvPr/>
        </p:nvSpPr>
        <p:spPr>
          <a:xfrm>
            <a:off x="1479803" y="1302006"/>
            <a:ext cx="9232393" cy="33855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</a:rPr>
              <a:t>Party Switchers </a:t>
            </a:r>
            <a:r>
              <a:rPr lang="en-US" sz="1600" i="1" dirty="0">
                <a:solidFill>
                  <a:schemeClr val="accent2"/>
                </a:solidFill>
              </a:rPr>
              <a:t>for “</a:t>
            </a:r>
            <a:r>
              <a:rPr lang="en-US" sz="1600" i="1" dirty="0" err="1">
                <a:solidFill>
                  <a:schemeClr val="accent2"/>
                </a:solidFill>
              </a:rPr>
              <a:t>Somos</a:t>
            </a:r>
            <a:r>
              <a:rPr lang="en-US" sz="1600" i="1" dirty="0">
                <a:solidFill>
                  <a:schemeClr val="accent2"/>
                </a:solidFill>
              </a:rPr>
              <a:t> Peru” Party by poverty quartile (0-3) of the district where candidate lives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C1143CF-F414-4CA2-AD19-DEE20EB44671}"/>
              </a:ext>
            </a:extLst>
          </p:cNvPr>
          <p:cNvSpPr/>
          <p:nvPr/>
        </p:nvSpPr>
        <p:spPr>
          <a:xfrm rot="5400000">
            <a:off x="4915305" y="1548334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E515239-BEF9-4A44-BAD5-CF44FD0F62DC}"/>
              </a:ext>
            </a:extLst>
          </p:cNvPr>
          <p:cNvSpPr/>
          <p:nvPr/>
        </p:nvSpPr>
        <p:spPr>
          <a:xfrm rot="16200000">
            <a:off x="7337587" y="4225549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99F09-B476-47AC-AD78-607300C52161}"/>
              </a:ext>
            </a:extLst>
          </p:cNvPr>
          <p:cNvSpPr txBox="1"/>
          <p:nvPr/>
        </p:nvSpPr>
        <p:spPr>
          <a:xfrm>
            <a:off x="4514068" y="2151956"/>
            <a:ext cx="8792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Inflows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30E82-899C-4C4B-A241-D6D616FADB26}"/>
              </a:ext>
            </a:extLst>
          </p:cNvPr>
          <p:cNvSpPr txBox="1"/>
          <p:nvPr/>
        </p:nvSpPr>
        <p:spPr>
          <a:xfrm>
            <a:off x="6638408" y="5733072"/>
            <a:ext cx="15829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Into Category 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360AD10-E2E4-4283-AD1A-1344C2027492}"/>
              </a:ext>
            </a:extLst>
          </p:cNvPr>
          <p:cNvSpPr/>
          <p:nvPr/>
        </p:nvSpPr>
        <p:spPr>
          <a:xfrm rot="16200000">
            <a:off x="3266040" y="5387007"/>
            <a:ext cx="184638" cy="114908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4763D-3FC9-43BF-8DFC-E85861ECFD6F}"/>
              </a:ext>
            </a:extLst>
          </p:cNvPr>
          <p:cNvSpPr txBox="1"/>
          <p:nvPr/>
        </p:nvSpPr>
        <p:spPr>
          <a:xfrm>
            <a:off x="2631415" y="6271269"/>
            <a:ext cx="1453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Into Category 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F78E14A-F850-4EA4-9AB0-7457A8F7887E}"/>
              </a:ext>
            </a:extLst>
          </p:cNvPr>
          <p:cNvSpPr/>
          <p:nvPr/>
        </p:nvSpPr>
        <p:spPr>
          <a:xfrm rot="5400000">
            <a:off x="9566003" y="1217828"/>
            <a:ext cx="184638" cy="24222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B141C-3D2D-4484-AD26-6AE91B4B3106}"/>
              </a:ext>
            </a:extLst>
          </p:cNvPr>
          <p:cNvSpPr txBox="1"/>
          <p:nvPr/>
        </p:nvSpPr>
        <p:spPr>
          <a:xfrm>
            <a:off x="9088051" y="1814430"/>
            <a:ext cx="1140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Outflows </a:t>
            </a:r>
          </a:p>
        </p:txBody>
      </p:sp>
    </p:spTree>
    <p:extLst>
      <p:ext uri="{BB962C8B-B14F-4D97-AF65-F5344CB8AC3E}">
        <p14:creationId xmlns:p14="http://schemas.microsoft.com/office/powerpoint/2010/main" val="341588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Community (Cluster) representation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5EC397-ADDA-4147-988E-47DE02FB33A3}"/>
              </a:ext>
            </a:extLst>
          </p:cNvPr>
          <p:cNvSpPr txBox="1">
            <a:spLocks/>
          </p:cNvSpPr>
          <p:nvPr/>
        </p:nvSpPr>
        <p:spPr>
          <a:xfrm>
            <a:off x="7883576" y="1381177"/>
            <a:ext cx="4039821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Greedy Modularity grouped “Strong Regional Left” with Socialist Progressive + APP. With that result the underlying denominator was not clear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E47B-D63B-4B1E-9D84-2BAD41A6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1276350"/>
            <a:ext cx="6983899" cy="5458747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FCC79B8-3A9B-45EC-BC55-D88CB4767B1C}"/>
              </a:ext>
            </a:extLst>
          </p:cNvPr>
          <p:cNvSpPr txBox="1">
            <a:spLocks/>
          </p:cNvSpPr>
          <p:nvPr/>
        </p:nvSpPr>
        <p:spPr>
          <a:xfrm>
            <a:off x="7883576" y="2932856"/>
            <a:ext cx="4039821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applied Kernighan Lin Bipartition on that community and now it has better qualitative characteristics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2DAC764-2ABF-48AE-85DC-A1304112947C}"/>
              </a:ext>
            </a:extLst>
          </p:cNvPr>
          <p:cNvSpPr txBox="1">
            <a:spLocks/>
          </p:cNvSpPr>
          <p:nvPr/>
        </p:nvSpPr>
        <p:spPr>
          <a:xfrm>
            <a:off x="7883576" y="4379708"/>
            <a:ext cx="4039821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edge width is the number of edges between communities</a:t>
            </a:r>
          </a:p>
        </p:txBody>
      </p:sp>
    </p:spTree>
    <p:extLst>
      <p:ext uri="{BB962C8B-B14F-4D97-AF65-F5344CB8AC3E}">
        <p14:creationId xmlns:p14="http://schemas.microsoft.com/office/powerpoint/2010/main" val="81563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Full Network Representation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B56399-3CF5-48D7-81AE-51C65CF6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34000"/>
            <a:ext cx="7500924" cy="5294822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2566307-5F38-4889-8658-F6B75BE7E34D}"/>
              </a:ext>
            </a:extLst>
          </p:cNvPr>
          <p:cNvSpPr txBox="1">
            <a:spLocks/>
          </p:cNvSpPr>
          <p:nvPr/>
        </p:nvSpPr>
        <p:spPr>
          <a:xfrm>
            <a:off x="8209935" y="1381177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took the resulting coordinates from the community graph as the initial frame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7E31469-544B-46EB-B1BB-6C2BB240A315}"/>
              </a:ext>
            </a:extLst>
          </p:cNvPr>
          <p:cNvSpPr txBox="1">
            <a:spLocks/>
          </p:cNvSpPr>
          <p:nvPr/>
        </p:nvSpPr>
        <p:spPr>
          <a:xfrm>
            <a:off x="8209935" y="2932856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generated a graph for each community using spring layout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E8A11F-FFDD-4869-9B30-25ADF4CCCE85}"/>
              </a:ext>
            </a:extLst>
          </p:cNvPr>
          <p:cNvSpPr txBox="1">
            <a:spLocks/>
          </p:cNvSpPr>
          <p:nvPr/>
        </p:nvSpPr>
        <p:spPr>
          <a:xfrm>
            <a:off x="8209935" y="4379708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new coordinates were added to the community to generate a graph with clear separation between communities</a:t>
            </a:r>
          </a:p>
        </p:txBody>
      </p:sp>
    </p:spTree>
    <p:extLst>
      <p:ext uri="{BB962C8B-B14F-4D97-AF65-F5344CB8AC3E}">
        <p14:creationId xmlns:p14="http://schemas.microsoft.com/office/powerpoint/2010/main" val="210354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11E9FC-8055-4D2D-9108-66C160FB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82663"/>
            <a:ext cx="7907919" cy="5094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Candidate Level Highlight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2566307-5F38-4889-8658-F6B75BE7E34D}"/>
              </a:ext>
            </a:extLst>
          </p:cNvPr>
          <p:cNvSpPr txBox="1">
            <a:spLocks/>
          </p:cNvSpPr>
          <p:nvPr/>
        </p:nvSpPr>
        <p:spPr>
          <a:xfrm>
            <a:off x="8209935" y="1982148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Famous Peruvian Congresswoman that made a “convenient” switch to try to get reelected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E8A11F-FFDD-4869-9B30-25ADF4CCCE85}"/>
              </a:ext>
            </a:extLst>
          </p:cNvPr>
          <p:cNvSpPr txBox="1">
            <a:spLocks/>
          </p:cNvSpPr>
          <p:nvPr/>
        </p:nvSpPr>
        <p:spPr>
          <a:xfrm>
            <a:off x="8209935" y="4705572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A RELATIVE TO A TEAM MEMBER!!!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893693B-28C0-4531-80BA-03FF96726A52}"/>
              </a:ext>
            </a:extLst>
          </p:cNvPr>
          <p:cNvSpPr txBox="1">
            <a:spLocks/>
          </p:cNvSpPr>
          <p:nvPr/>
        </p:nvSpPr>
        <p:spPr>
          <a:xfrm>
            <a:off x="8209935" y="3395424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Fujimorism</a:t>
            </a:r>
            <a:r>
              <a:rPr lang="en-US" dirty="0"/>
              <a:t>” got a big hit in its political capital, many former congresswoman and congressman moved to other parties to try to get reelected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FAE3C14-4BFE-49BD-B54B-A3712B1B55CF}"/>
              </a:ext>
            </a:extLst>
          </p:cNvPr>
          <p:cNvSpPr txBox="1">
            <a:spLocks/>
          </p:cNvSpPr>
          <p:nvPr/>
        </p:nvSpPr>
        <p:spPr>
          <a:xfrm>
            <a:off x="8596743" y="801616"/>
            <a:ext cx="2939846" cy="827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Menu options: 4 - 15 - 18 - 1 </a:t>
            </a:r>
          </a:p>
        </p:txBody>
      </p:sp>
    </p:spTree>
    <p:extLst>
      <p:ext uri="{BB962C8B-B14F-4D97-AF65-F5344CB8AC3E}">
        <p14:creationId xmlns:p14="http://schemas.microsoft.com/office/powerpoint/2010/main" val="192537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Candidate Level Highlight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2566307-5F38-4889-8658-F6B75BE7E34D}"/>
              </a:ext>
            </a:extLst>
          </p:cNvPr>
          <p:cNvSpPr txBox="1">
            <a:spLocks/>
          </p:cNvSpPr>
          <p:nvPr/>
        </p:nvSpPr>
        <p:spPr>
          <a:xfrm>
            <a:off x="8209935" y="1982148"/>
            <a:ext cx="3713462" cy="1446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traditional candidate from the “</a:t>
            </a:r>
            <a:r>
              <a:rPr lang="en-US" dirty="0" err="1"/>
              <a:t>Fujimorism</a:t>
            </a:r>
            <a:r>
              <a:rPr lang="en-US" dirty="0"/>
              <a:t>”. The party has changed names over time, but always with the same people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68BE6-D643-4770-8DC5-471FB6FE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82663"/>
            <a:ext cx="7600062" cy="5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36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63A4-8AFE-49C4-B0DA-9E1BD922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Candidate Level Highlight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2566307-5F38-4889-8658-F6B75BE7E34D}"/>
              </a:ext>
            </a:extLst>
          </p:cNvPr>
          <p:cNvSpPr txBox="1">
            <a:spLocks/>
          </p:cNvSpPr>
          <p:nvPr/>
        </p:nvSpPr>
        <p:spPr>
          <a:xfrm>
            <a:off x="8978139" y="1982148"/>
            <a:ext cx="2945258" cy="3393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“Peru </a:t>
            </a:r>
            <a:r>
              <a:rPr lang="en-US" dirty="0" err="1"/>
              <a:t>Posible</a:t>
            </a:r>
            <a:r>
              <a:rPr lang="en-US" dirty="0"/>
              <a:t>” was a protagonist party in the early 2000’s</a:t>
            </a:r>
          </a:p>
          <a:p>
            <a:r>
              <a:rPr lang="en-US" dirty="0"/>
              <a:t>In the end (like most of the parties) got involved in corruption scandals</a:t>
            </a:r>
          </a:p>
          <a:p>
            <a:r>
              <a:rPr lang="en-US" dirty="0"/>
              <a:t>This particular candidate distanced from the scandals and moved to a new party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79F33-3750-471D-A0CA-DBEFF680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82664"/>
            <a:ext cx="8396947" cy="5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759BD-CC32-43B0-A02F-21DEC845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3" y="825909"/>
            <a:ext cx="3215641" cy="5716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50F850-6594-48B6-8603-0EF054BB9429}"/>
              </a:ext>
            </a:extLst>
          </p:cNvPr>
          <p:cNvSpPr/>
          <p:nvPr/>
        </p:nvSpPr>
        <p:spPr>
          <a:xfrm rot="1115726">
            <a:off x="6282219" y="1447800"/>
            <a:ext cx="5625456" cy="2704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Thanks for the course and for introduce us to the warm syrup!</a:t>
            </a:r>
          </a:p>
        </p:txBody>
      </p:sp>
      <p:pic>
        <p:nvPicPr>
          <p:cNvPr id="3074" name="Picture 2" descr="Image result for maple syrup emoji">
            <a:extLst>
              <a:ext uri="{FF2B5EF4-FFF2-40B4-BE49-F238E27FC236}">
                <a16:creationId xmlns:a16="http://schemas.microsoft.com/office/drawing/2014/main" id="{D96C57F7-EE5B-403F-8A7D-FC5BF030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47" y="4613985"/>
            <a:ext cx="1691951" cy="16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ire emoji">
            <a:extLst>
              <a:ext uri="{FF2B5EF4-FFF2-40B4-BE49-F238E27FC236}">
                <a16:creationId xmlns:a16="http://schemas.microsoft.com/office/drawing/2014/main" id="{2EBC7FEF-2C77-46D8-9545-39BC4B8D8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44" y="4377319"/>
            <a:ext cx="4124352" cy="21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1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086100" y="2537433"/>
            <a:ext cx="6172199" cy="891567"/>
          </a:xfrm>
        </p:spPr>
        <p:txBody>
          <a:bodyPr>
            <a:normAutofit/>
          </a:bodyPr>
          <a:lstStyle/>
          <a:p>
            <a:r>
              <a:rPr lang="en-US" sz="4400" b="1" dirty="0"/>
              <a:t>The Party Switchers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29631"/>
            <a:ext cx="12192000" cy="31580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DBF5B97-8AE6-44FE-9B80-5745D8F4A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9"/>
          <a:stretch/>
        </p:blipFill>
        <p:spPr>
          <a:xfrm>
            <a:off x="1" y="70339"/>
            <a:ext cx="12192000" cy="2099530"/>
          </a:xfrm>
          <a:prstGeom prst="rect">
            <a:avLst/>
          </a:prstGeom>
        </p:spPr>
      </p:pic>
      <p:pic>
        <p:nvPicPr>
          <p:cNvPr id="14" name="Picture 2" descr="Resultado de imagen para uchicago logo black">
            <a:extLst>
              <a:ext uri="{FF2B5EF4-FFF2-40B4-BE49-F238E27FC236}">
                <a16:creationId xmlns:a16="http://schemas.microsoft.com/office/drawing/2014/main" id="{7DA2D927-D998-4ABF-8FAB-96B6E7FE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64" y="2320861"/>
            <a:ext cx="1345221" cy="13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7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958837"/>
            <a:ext cx="11029616" cy="54669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context and the problem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BF6927-3BC4-4032-B12B-DC3831E91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627993"/>
            <a:ext cx="5969076" cy="4423521"/>
          </a:xfrm>
        </p:spPr>
        <p:txBody>
          <a:bodyPr/>
          <a:lstStyle/>
          <a:p>
            <a:r>
              <a:rPr lang="en-US" dirty="0"/>
              <a:t>On September 30</a:t>
            </a:r>
            <a:r>
              <a:rPr lang="en-US" baseline="30000" dirty="0"/>
              <a:t>th</a:t>
            </a:r>
            <a:r>
              <a:rPr lang="en-US" dirty="0"/>
              <a:t> 2019, Peruvian President Martin </a:t>
            </a:r>
            <a:r>
              <a:rPr lang="en-US" dirty="0" err="1"/>
              <a:t>Vizcarra</a:t>
            </a:r>
            <a:r>
              <a:rPr lang="en-US" dirty="0"/>
              <a:t> closed the Congress through a Constitutional measure.</a:t>
            </a:r>
          </a:p>
          <a:p>
            <a:r>
              <a:rPr lang="en-US" dirty="0"/>
              <a:t>By January 26</a:t>
            </a:r>
            <a:r>
              <a:rPr lang="en-US" baseline="30000" dirty="0"/>
              <a:t>th</a:t>
            </a:r>
            <a:r>
              <a:rPr lang="en-US" dirty="0"/>
              <a:t> 2020, as required by the law, the President called for “Extraordinary Parliament Elections” (EPE-2020)</a:t>
            </a:r>
          </a:p>
          <a:p>
            <a:r>
              <a:rPr lang="en-US" dirty="0"/>
              <a:t>As highlighted by academics, Peru is a weak democratic state. It is commonly referred as “a democracy without political parties” (Tanaka, 2005)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r>
              <a:rPr lang="en-US" dirty="0"/>
              <a:t>The precarious political context in Peru has led to the atomization of political representation. Many parties are created for an election and dissolved after it. </a:t>
            </a:r>
          </a:p>
          <a:p>
            <a:r>
              <a:rPr lang="en-US" dirty="0"/>
              <a:t>This incentivized the appearance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b="1" u="sng" dirty="0"/>
              <a:t>PARTY SWITCHERS</a:t>
            </a:r>
            <a:r>
              <a:rPr lang="en-US" b="1" dirty="0"/>
              <a:t>, </a:t>
            </a:r>
            <a:r>
              <a:rPr lang="en-US" dirty="0"/>
              <a:t>which has not been systematically mapped to date. </a:t>
            </a:r>
            <a:r>
              <a:rPr lang="en-US" b="1" u="sng" dirty="0"/>
              <a:t> 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3C3E7-11C0-47CC-A940-9BA465E5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53" y="1626996"/>
            <a:ext cx="4792854" cy="4792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68B864-D98A-4EF3-80C8-39F63BFD43BF}"/>
              </a:ext>
            </a:extLst>
          </p:cNvPr>
          <p:cNvSpPr txBox="1"/>
          <p:nvPr/>
        </p:nvSpPr>
        <p:spPr>
          <a:xfrm>
            <a:off x="7285158" y="1626996"/>
            <a:ext cx="14001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2015-2019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5875B-6F64-4B31-88A2-B8E9B3537A6E}"/>
              </a:ext>
            </a:extLst>
          </p:cNvPr>
          <p:cNvSpPr txBox="1"/>
          <p:nvPr/>
        </p:nvSpPr>
        <p:spPr>
          <a:xfrm>
            <a:off x="10110419" y="1626996"/>
            <a:ext cx="14001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2006-2015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03665-F7D2-4A97-9EA5-D75D21C317BC}"/>
              </a:ext>
            </a:extLst>
          </p:cNvPr>
          <p:cNvSpPr txBox="1"/>
          <p:nvPr/>
        </p:nvSpPr>
        <p:spPr>
          <a:xfrm>
            <a:off x="7622930" y="939796"/>
            <a:ext cx="3560885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L. Galarreta: Iconic </a:t>
            </a:r>
            <a:r>
              <a:rPr lang="en-US" sz="1600" b="1" i="1" dirty="0">
                <a:solidFill>
                  <a:schemeClr val="accent2"/>
                </a:solidFill>
              </a:rPr>
              <a:t>Party Switcher </a:t>
            </a:r>
            <a:r>
              <a:rPr lang="en-US" sz="1600" i="1" dirty="0">
                <a:solidFill>
                  <a:schemeClr val="accent2"/>
                </a:solidFill>
              </a:rPr>
              <a:t>in previous Congress elections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5BA1AB-88BC-4CEC-B927-35F5B9D9D883}"/>
              </a:ext>
            </a:extLst>
          </p:cNvPr>
          <p:cNvSpPr/>
          <p:nvPr/>
        </p:nvSpPr>
        <p:spPr>
          <a:xfrm>
            <a:off x="581193" y="64198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/>
              <a:t>1./ TANAKA, MARTÍN Democracia sin partidos. Perú 2000-2005: los problemas de representación y las propuestas de reforma política. Lima. IEP, 2005. ― (Colección Mínima. 57)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9251-F41C-4AEA-94CB-5B9E4E5E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884" y="750750"/>
            <a:ext cx="4263537" cy="5650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/>
              <a:t>Our project PIPELINE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D02AEB-7B07-466B-BBB2-836A8C1A3AB1}"/>
              </a:ext>
            </a:extLst>
          </p:cNvPr>
          <p:cNvSpPr txBox="1">
            <a:spLocks/>
          </p:cNvSpPr>
          <p:nvPr/>
        </p:nvSpPr>
        <p:spPr>
          <a:xfrm>
            <a:off x="1942298" y="744652"/>
            <a:ext cx="1999883" cy="565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The team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39BABB-C9DE-44A0-845A-147BC38202D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" y="1469019"/>
            <a:ext cx="5212080" cy="5239512"/>
          </a:xfrm>
          <a:prstGeom prst="rect">
            <a:avLst/>
          </a:prstGeom>
          <a:ln w="19050">
            <a:solidFill>
              <a:srgbClr val="1CADE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DA60A1-BC79-41EB-BEC8-C86955A4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23" y="1469019"/>
            <a:ext cx="5007858" cy="5239512"/>
          </a:xfrm>
          <a:prstGeom prst="rect">
            <a:avLst/>
          </a:prstGeom>
          <a:ln w="19050">
            <a:solidFill>
              <a:srgbClr val="1CADE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7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2170E9-9429-4659-90EF-F3306A42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8733"/>
            <a:ext cx="11029616" cy="536434"/>
          </a:xfrm>
        </p:spPr>
        <p:txBody>
          <a:bodyPr>
            <a:normAutofit/>
          </a:bodyPr>
          <a:lstStyle/>
          <a:p>
            <a:r>
              <a:rPr lang="en-US" dirty="0"/>
              <a:t>The National Jury of Elections webpage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2443D-8A3F-41E6-9F71-17FC717AC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1"/>
          <a:stretch/>
        </p:blipFill>
        <p:spPr>
          <a:xfrm>
            <a:off x="775040" y="1373966"/>
            <a:ext cx="10641919" cy="49652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26328A-5C42-44E2-A1AF-B09ABAC8BE79}"/>
              </a:ext>
            </a:extLst>
          </p:cNvPr>
          <p:cNvSpPr/>
          <p:nvPr/>
        </p:nvSpPr>
        <p:spPr>
          <a:xfrm>
            <a:off x="775040" y="651839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 err="1"/>
              <a:t>Source</a:t>
            </a:r>
            <a:r>
              <a:rPr lang="es-ES" sz="900" dirty="0"/>
              <a:t>: </a:t>
            </a:r>
            <a:r>
              <a:rPr lang="en-US" sz="9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https://plataformaelectoral.jne.gob.pe/ListaDeCandidatos/Index</a:t>
            </a:r>
            <a:endParaRPr 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8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2170E9-9429-4659-90EF-F3306A42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0810"/>
            <a:ext cx="11029616" cy="536434"/>
          </a:xfrm>
        </p:spPr>
        <p:txBody>
          <a:bodyPr>
            <a:normAutofit/>
          </a:bodyPr>
          <a:lstStyle/>
          <a:p>
            <a:r>
              <a:rPr lang="en-US" dirty="0"/>
              <a:t>Candidate’s curriculum vitae  - “Hoja de Vida”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6328A-5C42-44E2-A1AF-B09ABAC8BE79}"/>
              </a:ext>
            </a:extLst>
          </p:cNvPr>
          <p:cNvSpPr/>
          <p:nvPr/>
        </p:nvSpPr>
        <p:spPr>
          <a:xfrm>
            <a:off x="757456" y="652738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 err="1"/>
              <a:t>Source</a:t>
            </a:r>
            <a:r>
              <a:rPr lang="es-ES" sz="900" dirty="0"/>
              <a:t>: </a:t>
            </a:r>
            <a:r>
              <a:rPr lang="en-US" sz="9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https://plataformaelectoral.jne.gob.pe/ListaDeCandidatos/Index</a:t>
            </a:r>
            <a:endParaRPr lang="en-US" sz="9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44E4B-666D-4886-95D0-99EF7DA9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1" y="1296864"/>
            <a:ext cx="6286918" cy="51898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1537267-6597-4C2F-8E59-16B307345751}"/>
              </a:ext>
            </a:extLst>
          </p:cNvPr>
          <p:cNvSpPr txBox="1">
            <a:spLocks/>
          </p:cNvSpPr>
          <p:nvPr/>
        </p:nvSpPr>
        <p:spPr>
          <a:xfrm>
            <a:off x="7403123" y="1186037"/>
            <a:ext cx="4207686" cy="317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Public information regarding: </a:t>
            </a:r>
          </a:p>
          <a:p>
            <a:r>
              <a:rPr lang="en-US" dirty="0"/>
              <a:t>Age, gender, date and place of birth</a:t>
            </a:r>
          </a:p>
          <a:p>
            <a:r>
              <a:rPr lang="en-US" dirty="0"/>
              <a:t>Education level and work experience</a:t>
            </a:r>
          </a:p>
          <a:p>
            <a:r>
              <a:rPr lang="en-US" dirty="0"/>
              <a:t>Criminal records, assets and income </a:t>
            </a:r>
          </a:p>
          <a:p>
            <a:r>
              <a:rPr lang="en-US" dirty="0"/>
              <a:t>Current and past Political Positions </a:t>
            </a:r>
          </a:p>
          <a:p>
            <a:r>
              <a:rPr lang="en-US" b="1" dirty="0"/>
              <a:t>Current and past Political Parties for which candidate was affiliated</a:t>
            </a:r>
          </a:p>
          <a:p>
            <a:pPr lvl="1"/>
            <a:r>
              <a:rPr lang="en-US" dirty="0"/>
              <a:t>This field let us identify the Party Switchers </a:t>
            </a:r>
            <a:r>
              <a:rPr lang="en-US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318ED-490E-46BE-9ED1-CC509AE286FA}"/>
              </a:ext>
            </a:extLst>
          </p:cNvPr>
          <p:cNvSpPr txBox="1"/>
          <p:nvPr/>
        </p:nvSpPr>
        <p:spPr>
          <a:xfrm>
            <a:off x="8415746" y="5671963"/>
            <a:ext cx="370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Scraped CV info for all candidates in EPE-2020. Stored in SQL database. 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60008D2-5023-467A-8DA1-2D2A05FBC778}"/>
              </a:ext>
            </a:extLst>
          </p:cNvPr>
          <p:cNvSpPr/>
          <p:nvPr/>
        </p:nvSpPr>
        <p:spPr>
          <a:xfrm>
            <a:off x="9174099" y="4499914"/>
            <a:ext cx="665734" cy="924940"/>
          </a:xfrm>
          <a:prstGeom prst="downArrow">
            <a:avLst>
              <a:gd name="adj1" fmla="val 43750"/>
              <a:gd name="adj2" fmla="val 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para selenium">
            <a:extLst>
              <a:ext uri="{FF2B5EF4-FFF2-40B4-BE49-F238E27FC236}">
                <a16:creationId xmlns:a16="http://schemas.microsoft.com/office/drawing/2014/main" id="{6E04A836-6D5C-4CB0-AE81-BC33D81B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35" y="5510745"/>
            <a:ext cx="1232811" cy="9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64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73F0-3ECF-4BCB-BD83-77CCC462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97980"/>
          </a:xfrm>
        </p:spPr>
        <p:txBody>
          <a:bodyPr/>
          <a:lstStyle/>
          <a:p>
            <a:r>
              <a:rPr lang="en-US" dirty="0"/>
              <a:t>Secondary information: public DATASETS Merged with SQL</a:t>
            </a:r>
          </a:p>
        </p:txBody>
      </p:sp>
      <p:pic>
        <p:nvPicPr>
          <p:cNvPr id="7170" name="Picture 2" descr="Resultado de imagen para encuesta nacional de hogares inei">
            <a:extLst>
              <a:ext uri="{FF2B5EF4-FFF2-40B4-BE49-F238E27FC236}">
                <a16:creationId xmlns:a16="http://schemas.microsoft.com/office/drawing/2014/main" id="{7485D675-0E13-4C93-AC66-EB26EA2BF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2810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DE57458-FB8E-494F-BE55-190E4FB86515}"/>
              </a:ext>
            </a:extLst>
          </p:cNvPr>
          <p:cNvSpPr/>
          <p:nvPr/>
        </p:nvSpPr>
        <p:spPr>
          <a:xfrm>
            <a:off x="2637692" y="1556238"/>
            <a:ext cx="457200" cy="489731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745FF-D91E-4997-A50C-7E10016B824A}"/>
              </a:ext>
            </a:extLst>
          </p:cNvPr>
          <p:cNvSpPr txBox="1"/>
          <p:nvPr/>
        </p:nvSpPr>
        <p:spPr>
          <a:xfrm>
            <a:off x="4153064" y="1997838"/>
            <a:ext cx="388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Living Standard Measurement Survey </a:t>
            </a:r>
          </a:p>
          <a:p>
            <a:pPr algn="ctr"/>
            <a:r>
              <a:rPr lang="en-US" dirty="0"/>
              <a:t>ENAHO,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07539-8C17-4A24-AC41-E88EE4A687F1}"/>
              </a:ext>
            </a:extLst>
          </p:cNvPr>
          <p:cNvSpPr txBox="1"/>
          <p:nvPr/>
        </p:nvSpPr>
        <p:spPr>
          <a:xfrm>
            <a:off x="3123565" y="1997838"/>
            <a:ext cx="763140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7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DD97B-282B-49E9-944E-7C2E9D5BC617}"/>
              </a:ext>
            </a:extLst>
          </p:cNvPr>
          <p:cNvSpPr txBox="1"/>
          <p:nvPr/>
        </p:nvSpPr>
        <p:spPr>
          <a:xfrm>
            <a:off x="3123565" y="4715608"/>
            <a:ext cx="768096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7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8F264-0C4D-4616-8DAA-A232B02426BF}"/>
              </a:ext>
            </a:extLst>
          </p:cNvPr>
          <p:cNvSpPr txBox="1"/>
          <p:nvPr/>
        </p:nvSpPr>
        <p:spPr>
          <a:xfrm>
            <a:off x="4364757" y="4715608"/>
            <a:ext cx="3462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Census and Administrative Data </a:t>
            </a:r>
          </a:p>
          <a:p>
            <a:pPr algn="ctr"/>
            <a:r>
              <a:rPr lang="en-US" dirty="0"/>
              <a:t>District Information System, 2016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920C9B-4874-4A76-97E1-D022B3135D50}"/>
              </a:ext>
            </a:extLst>
          </p:cNvPr>
          <p:cNvSpPr/>
          <p:nvPr/>
        </p:nvSpPr>
        <p:spPr>
          <a:xfrm>
            <a:off x="8131809" y="2387868"/>
            <a:ext cx="763140" cy="507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B38ED-7F10-4A88-9845-D4A546E03004}"/>
              </a:ext>
            </a:extLst>
          </p:cNvPr>
          <p:cNvSpPr txBox="1"/>
          <p:nvPr/>
        </p:nvSpPr>
        <p:spPr>
          <a:xfrm>
            <a:off x="4266358" y="2690336"/>
            <a:ext cx="3560885" cy="507831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tx1"/>
                </a:solidFill>
              </a:rPr>
              <a:t>Merged at regional level considering region where candidate was born and currently lives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794B0-CFB1-4233-8695-EFA90DD6C0DD}"/>
              </a:ext>
            </a:extLst>
          </p:cNvPr>
          <p:cNvSpPr txBox="1"/>
          <p:nvPr/>
        </p:nvSpPr>
        <p:spPr>
          <a:xfrm>
            <a:off x="4315557" y="5408106"/>
            <a:ext cx="3560885" cy="507831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tx1"/>
                </a:solidFill>
              </a:rPr>
              <a:t>Merged at district level considering district where candidate was born and currently lives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27309-6609-429C-9A98-6746AD8AA12A}"/>
              </a:ext>
            </a:extLst>
          </p:cNvPr>
          <p:cNvSpPr txBox="1"/>
          <p:nvPr/>
        </p:nvSpPr>
        <p:spPr>
          <a:xfrm>
            <a:off x="533560" y="4481578"/>
            <a:ext cx="2000265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/>
                </a:solidFill>
              </a:rPr>
              <a:t>Peruvian National Institute of Statistics 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9A1AF71-6FE5-434F-A896-EA08C042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30166"/>
              </p:ext>
            </p:extLst>
          </p:nvPr>
        </p:nvGraphicFramePr>
        <p:xfrm>
          <a:off x="9199515" y="1911301"/>
          <a:ext cx="2769576" cy="146110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769576">
                  <a:extLst>
                    <a:ext uri="{9D8B030D-6E8A-4147-A177-3AD203B41FA5}">
                      <a16:colId xmlns:a16="http://schemas.microsoft.com/office/drawing/2014/main" val="913180082"/>
                    </a:ext>
                  </a:extLst>
                </a:gridCol>
              </a:tblGrid>
              <a:tr h="332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Share of population in region that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90109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knows what democracy is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8057680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trust in Congress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9417785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trust in Political Parties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2684330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democracy matters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27971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democracy works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3383024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656F6D-E08E-4711-9102-74F3A8D643F1}"/>
              </a:ext>
            </a:extLst>
          </p:cNvPr>
          <p:cNvSpPr/>
          <p:nvPr/>
        </p:nvSpPr>
        <p:spPr>
          <a:xfrm>
            <a:off x="8131809" y="5038773"/>
            <a:ext cx="763140" cy="507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A2B43BE-CB0F-4466-ABBB-FF31B0827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71180"/>
              </p:ext>
            </p:extLst>
          </p:nvPr>
        </p:nvGraphicFramePr>
        <p:xfrm>
          <a:off x="9199515" y="3763108"/>
          <a:ext cx="2769576" cy="28158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769576">
                  <a:extLst>
                    <a:ext uri="{9D8B030D-6E8A-4147-A177-3AD203B41FA5}">
                      <a16:colId xmlns:a16="http://schemas.microsoft.com/office/drawing/2014/main" val="913180082"/>
                    </a:ext>
                  </a:extLst>
                </a:gridCol>
              </a:tblGrid>
              <a:tr h="332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Share of population in district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90109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Is female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8057680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Has no health insurance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9417785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Has a disability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2684330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Is indigenous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27971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By education level (8 categories)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3383024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By religion (3 categories)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6484604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By age (4 categories)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4879615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Has electricity in household (</a:t>
                      </a:r>
                      <a:r>
                        <a:rPr lang="en-US" sz="1400" u="none" strike="noStrike" kern="1200" dirty="0" err="1">
                          <a:effectLst/>
                        </a:rPr>
                        <a:t>hh</a:t>
                      </a:r>
                      <a:r>
                        <a:rPr lang="en-US" sz="1400" u="none" strike="noStrike" kern="1200" dirty="0">
                          <a:effectLst/>
                        </a:rPr>
                        <a:t>)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480519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Has water connection in </a:t>
                      </a:r>
                      <a:r>
                        <a:rPr lang="en-US" sz="1400" u="none" strike="noStrike" kern="1200" dirty="0" err="1">
                          <a:effectLst/>
                        </a:rPr>
                        <a:t>hh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114992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Has sewerage connection in </a:t>
                      </a:r>
                      <a:r>
                        <a:rPr lang="en-US" sz="1400" u="none" strike="noStrike" kern="1200" dirty="0" err="1">
                          <a:effectLst/>
                        </a:rPr>
                        <a:t>hh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1272940"/>
                  </a:ext>
                </a:extLst>
              </a:tr>
              <a:tr h="225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Lives in poverty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4136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03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2FD4B2-9787-4736-AFFD-FD2C15A4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34" y="1091383"/>
            <a:ext cx="8880531" cy="569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373F0-3ECF-4BCB-BD83-77CCC462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0834"/>
            <a:ext cx="6183401" cy="450213"/>
          </a:xfrm>
        </p:spPr>
        <p:txBody>
          <a:bodyPr>
            <a:noAutofit/>
          </a:bodyPr>
          <a:lstStyle/>
          <a:p>
            <a:r>
              <a:rPr lang="en-US" dirty="0"/>
              <a:t>Database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7904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73F0-3ECF-4BCB-BD83-77CCC462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45" y="623912"/>
            <a:ext cx="11029616" cy="562811"/>
          </a:xfrm>
        </p:spPr>
        <p:txBody>
          <a:bodyPr/>
          <a:lstStyle/>
          <a:p>
            <a:r>
              <a:rPr lang="en-US" dirty="0"/>
              <a:t>Network Community (CLUSTER)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E7B1D0-E8A3-4AE4-8E6D-2F1D15407F71}"/>
              </a:ext>
            </a:extLst>
          </p:cNvPr>
          <p:cNvSpPr txBox="1">
            <a:spLocks/>
          </p:cNvSpPr>
          <p:nvPr/>
        </p:nvSpPr>
        <p:spPr>
          <a:xfrm>
            <a:off x="581193" y="2167268"/>
            <a:ext cx="3676176" cy="56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/>
              <a:t>Clauset</a:t>
            </a:r>
            <a:r>
              <a:rPr lang="en-US" sz="2000" dirty="0"/>
              <a:t>, Newman and Moore Modularity Optimization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EBCFD9-35EF-41ED-A4D4-FA6ED67FE027}"/>
              </a:ext>
            </a:extLst>
          </p:cNvPr>
          <p:cNvSpPr txBox="1">
            <a:spLocks/>
          </p:cNvSpPr>
          <p:nvPr/>
        </p:nvSpPr>
        <p:spPr>
          <a:xfrm>
            <a:off x="581193" y="4404099"/>
            <a:ext cx="3223891" cy="562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Kernighan–Lin bipartition algorithm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89330-B8F9-4F1A-A06E-61F74F7B4F98}"/>
              </a:ext>
            </a:extLst>
          </p:cNvPr>
          <p:cNvSpPr/>
          <p:nvPr/>
        </p:nvSpPr>
        <p:spPr>
          <a:xfrm>
            <a:off x="6290209" y="2995009"/>
            <a:ext cx="422787" cy="403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8D4336-F98E-400F-A053-D84BDCA5CA85}"/>
              </a:ext>
            </a:extLst>
          </p:cNvPr>
          <p:cNvSpPr/>
          <p:nvPr/>
        </p:nvSpPr>
        <p:spPr>
          <a:xfrm>
            <a:off x="7327513" y="2529163"/>
            <a:ext cx="422787" cy="403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C4F5EA-8494-4FC5-8BFB-BEE6FBFB4889}"/>
              </a:ext>
            </a:extLst>
          </p:cNvPr>
          <p:cNvSpPr/>
          <p:nvPr/>
        </p:nvSpPr>
        <p:spPr>
          <a:xfrm>
            <a:off x="6721618" y="3466031"/>
            <a:ext cx="422787" cy="403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AD843E-0F66-4A43-8FCE-72978CDA68F2}"/>
              </a:ext>
            </a:extLst>
          </p:cNvPr>
          <p:cNvSpPr/>
          <p:nvPr/>
        </p:nvSpPr>
        <p:spPr>
          <a:xfrm>
            <a:off x="7647061" y="3150125"/>
            <a:ext cx="422787" cy="403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A3265-4498-450F-8EC2-44FA724F3F2E}"/>
              </a:ext>
            </a:extLst>
          </p:cNvPr>
          <p:cNvSpPr/>
          <p:nvPr/>
        </p:nvSpPr>
        <p:spPr>
          <a:xfrm>
            <a:off x="8276325" y="2679103"/>
            <a:ext cx="422787" cy="403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D7F67E-011D-4B4A-B887-E59E814DF750}"/>
              </a:ext>
            </a:extLst>
          </p:cNvPr>
          <p:cNvSpPr/>
          <p:nvPr/>
        </p:nvSpPr>
        <p:spPr>
          <a:xfrm>
            <a:off x="9421539" y="1411040"/>
            <a:ext cx="422787" cy="4031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0AC9CD-C1BE-4562-AED4-6A13752908B2}"/>
              </a:ext>
            </a:extLst>
          </p:cNvPr>
          <p:cNvSpPr/>
          <p:nvPr/>
        </p:nvSpPr>
        <p:spPr>
          <a:xfrm>
            <a:off x="9689931" y="2290532"/>
            <a:ext cx="422787" cy="4031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7197EC-7108-4712-96AA-0280604A588C}"/>
              </a:ext>
            </a:extLst>
          </p:cNvPr>
          <p:cNvSpPr/>
          <p:nvPr/>
        </p:nvSpPr>
        <p:spPr>
          <a:xfrm>
            <a:off x="9055751" y="2187768"/>
            <a:ext cx="422787" cy="4031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6969CD-D083-42E1-8DD0-992DAFE81065}"/>
              </a:ext>
            </a:extLst>
          </p:cNvPr>
          <p:cNvSpPr/>
          <p:nvPr/>
        </p:nvSpPr>
        <p:spPr>
          <a:xfrm>
            <a:off x="9584234" y="3095346"/>
            <a:ext cx="422787" cy="403123"/>
          </a:xfrm>
          <a:prstGeom prst="ellipse">
            <a:avLst/>
          </a:prstGeom>
          <a:solidFill>
            <a:srgbClr val="FF99FF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862B4D-1E4A-40DE-84D4-B1B9AA0B774A}"/>
              </a:ext>
            </a:extLst>
          </p:cNvPr>
          <p:cNvSpPr/>
          <p:nvPr/>
        </p:nvSpPr>
        <p:spPr>
          <a:xfrm>
            <a:off x="10005349" y="3584967"/>
            <a:ext cx="422787" cy="403123"/>
          </a:xfrm>
          <a:prstGeom prst="ellipse">
            <a:avLst/>
          </a:prstGeom>
          <a:solidFill>
            <a:srgbClr val="FF99FF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D5FC42-F6B1-4BD7-9C94-E15E501656EE}"/>
              </a:ext>
            </a:extLst>
          </p:cNvPr>
          <p:cNvSpPr/>
          <p:nvPr/>
        </p:nvSpPr>
        <p:spPr>
          <a:xfrm>
            <a:off x="8905591" y="3458096"/>
            <a:ext cx="422787" cy="403123"/>
          </a:xfrm>
          <a:prstGeom prst="ellipse">
            <a:avLst/>
          </a:prstGeom>
          <a:solidFill>
            <a:srgbClr val="FF99FF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EAD394-896A-40CE-9CC0-8D01D66B8165}"/>
              </a:ext>
            </a:extLst>
          </p:cNvPr>
          <p:cNvSpPr/>
          <p:nvPr/>
        </p:nvSpPr>
        <p:spPr>
          <a:xfrm>
            <a:off x="1184787" y="5118776"/>
            <a:ext cx="422787" cy="403123"/>
          </a:xfrm>
          <a:prstGeom prst="ellipse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9AB0F1-FC89-4F60-B63C-4F6225C33EE3}"/>
              </a:ext>
            </a:extLst>
          </p:cNvPr>
          <p:cNvSpPr/>
          <p:nvPr/>
        </p:nvSpPr>
        <p:spPr>
          <a:xfrm>
            <a:off x="1953697" y="4866129"/>
            <a:ext cx="422787" cy="403123"/>
          </a:xfrm>
          <a:prstGeom prst="ellipse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D3D068-A6E3-4531-AAAA-3B7ED97FEC3C}"/>
              </a:ext>
            </a:extLst>
          </p:cNvPr>
          <p:cNvSpPr/>
          <p:nvPr/>
        </p:nvSpPr>
        <p:spPr>
          <a:xfrm>
            <a:off x="2030363" y="5602362"/>
            <a:ext cx="422787" cy="403123"/>
          </a:xfrm>
          <a:prstGeom prst="ellipse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CCFC68-345E-4E12-ACB4-FD18DCAB6146}"/>
              </a:ext>
            </a:extLst>
          </p:cNvPr>
          <p:cNvSpPr/>
          <p:nvPr/>
        </p:nvSpPr>
        <p:spPr>
          <a:xfrm>
            <a:off x="1219201" y="6155425"/>
            <a:ext cx="422787" cy="403123"/>
          </a:xfrm>
          <a:prstGeom prst="ellipse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D50C62-50BD-4982-8181-52739E198163}"/>
              </a:ext>
            </a:extLst>
          </p:cNvPr>
          <p:cNvSpPr/>
          <p:nvPr/>
        </p:nvSpPr>
        <p:spPr>
          <a:xfrm>
            <a:off x="2010697" y="6237814"/>
            <a:ext cx="422787" cy="403123"/>
          </a:xfrm>
          <a:prstGeom prst="ellipse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8AA5C6-4265-4AFC-B0D5-227EE8D3253B}"/>
              </a:ext>
            </a:extLst>
          </p:cNvPr>
          <p:cNvSpPr/>
          <p:nvPr/>
        </p:nvSpPr>
        <p:spPr>
          <a:xfrm>
            <a:off x="3445117" y="5080994"/>
            <a:ext cx="422787" cy="403123"/>
          </a:xfrm>
          <a:prstGeom prst="ellipse">
            <a:avLst/>
          </a:prstGeom>
          <a:solidFill>
            <a:srgbClr val="33CCCC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E76EC9-7755-4224-B3D7-FE17ACE1BC8C}"/>
              </a:ext>
            </a:extLst>
          </p:cNvPr>
          <p:cNvSpPr/>
          <p:nvPr/>
        </p:nvSpPr>
        <p:spPr>
          <a:xfrm>
            <a:off x="4031720" y="5444830"/>
            <a:ext cx="422787" cy="403123"/>
          </a:xfrm>
          <a:prstGeom prst="ellipse">
            <a:avLst/>
          </a:prstGeom>
          <a:solidFill>
            <a:srgbClr val="33CCCC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51E792-D5D2-4E6B-9CDA-C17D6EB522C7}"/>
              </a:ext>
            </a:extLst>
          </p:cNvPr>
          <p:cNvSpPr/>
          <p:nvPr/>
        </p:nvSpPr>
        <p:spPr>
          <a:xfrm>
            <a:off x="4753898" y="5330311"/>
            <a:ext cx="422787" cy="403123"/>
          </a:xfrm>
          <a:prstGeom prst="ellipse">
            <a:avLst/>
          </a:prstGeom>
          <a:solidFill>
            <a:srgbClr val="33CCCC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B059CA-6397-426A-8987-CF6786DA15D3}"/>
              </a:ext>
            </a:extLst>
          </p:cNvPr>
          <p:cNvSpPr/>
          <p:nvPr/>
        </p:nvSpPr>
        <p:spPr>
          <a:xfrm>
            <a:off x="4257369" y="6356986"/>
            <a:ext cx="422787" cy="403123"/>
          </a:xfrm>
          <a:prstGeom prst="ellipse">
            <a:avLst/>
          </a:prstGeom>
          <a:solidFill>
            <a:srgbClr val="33CCCC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8CE068-808D-4EDD-8A5D-EFD60D07AEAA}"/>
              </a:ext>
            </a:extLst>
          </p:cNvPr>
          <p:cNvSpPr/>
          <p:nvPr/>
        </p:nvSpPr>
        <p:spPr>
          <a:xfrm>
            <a:off x="3465873" y="6127821"/>
            <a:ext cx="422787" cy="403123"/>
          </a:xfrm>
          <a:prstGeom prst="ellipse">
            <a:avLst/>
          </a:prstGeom>
          <a:solidFill>
            <a:srgbClr val="33CCCC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7D1E045E-2B7B-4F15-917B-0688AD5E5247}"/>
              </a:ext>
            </a:extLst>
          </p:cNvPr>
          <p:cNvSpPr txBox="1">
            <a:spLocks/>
          </p:cNvSpPr>
          <p:nvPr/>
        </p:nvSpPr>
        <p:spPr>
          <a:xfrm>
            <a:off x="5836947" y="4551449"/>
            <a:ext cx="5212080" cy="19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Finds a balanced partition such that the number of crosses between the partitions is at minimum</a:t>
            </a:r>
          </a:p>
          <a:p>
            <a:r>
              <a:rPr lang="en-US" dirty="0"/>
              <a:t>Uses a greedy approach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9FBA5050-56AD-4365-8BFA-BEAA7C012BFD}"/>
              </a:ext>
            </a:extLst>
          </p:cNvPr>
          <p:cNvSpPr txBox="1">
            <a:spLocks/>
          </p:cNvSpPr>
          <p:nvPr/>
        </p:nvSpPr>
        <p:spPr>
          <a:xfrm>
            <a:off x="497786" y="2761355"/>
            <a:ext cx="5212080" cy="133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Optimizes the density of links within communities (modularity)</a:t>
            </a:r>
          </a:p>
          <a:p>
            <a:r>
              <a:rPr lang="en-US" dirty="0"/>
              <a:t>Uses a greedy approach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22F94C84-E385-424C-96CD-920E439B6D06}"/>
              </a:ext>
            </a:extLst>
          </p:cNvPr>
          <p:cNvSpPr txBox="1">
            <a:spLocks/>
          </p:cNvSpPr>
          <p:nvPr/>
        </p:nvSpPr>
        <p:spPr>
          <a:xfrm>
            <a:off x="611080" y="1203336"/>
            <a:ext cx="7883991" cy="851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To find the communities we first performed a </a:t>
            </a:r>
            <a:r>
              <a:rPr lang="en-US" sz="1200" dirty="0" err="1"/>
              <a:t>Clauset</a:t>
            </a:r>
            <a:r>
              <a:rPr lang="en-US" sz="1200" dirty="0"/>
              <a:t>, Newman and Moore Greedy Modularity Optimization.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We observed that the largest community was too large, so we applied </a:t>
            </a:r>
            <a:r>
              <a:rPr lang="en-US" sz="1200" dirty="0" err="1"/>
              <a:t>Kernigham</a:t>
            </a:r>
            <a:r>
              <a:rPr lang="en-US" sz="1200" dirty="0"/>
              <a:t>-Lin Bipartition on that one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Then we labeled every community according to the underlying political denominator of the community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D29EDD-5BAE-48BB-BAC5-5D2E9005825C}"/>
              </a:ext>
            </a:extLst>
          </p:cNvPr>
          <p:cNvCxnSpPr/>
          <p:nvPr/>
        </p:nvCxnSpPr>
        <p:spPr>
          <a:xfrm>
            <a:off x="566445" y="4326194"/>
            <a:ext cx="11029616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5251E7-60E5-47E8-808D-C638B1948B1D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6712996" y="2873250"/>
            <a:ext cx="676433" cy="3233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177E62-6E67-4750-B028-E87D805BA7BE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6712996" y="3196571"/>
            <a:ext cx="934065" cy="1551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EBCE68-6560-4EA5-92BE-1ECCE74010B5}"/>
              </a:ext>
            </a:extLst>
          </p:cNvPr>
          <p:cNvCxnSpPr>
            <a:cxnSpLocks/>
            <a:stCxn id="9" idx="0"/>
            <a:endCxn id="8" idx="3"/>
          </p:cNvCxnSpPr>
          <p:nvPr/>
        </p:nvCxnSpPr>
        <p:spPr>
          <a:xfrm flipV="1">
            <a:off x="6933012" y="2873250"/>
            <a:ext cx="456417" cy="5927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F3FB2A-7990-4031-B6EC-81776B4E6992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>
            <a:off x="7538907" y="2932286"/>
            <a:ext cx="170070" cy="2768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651AD3-3F0B-4926-93E3-D55CEEC280FC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144405" y="3494212"/>
            <a:ext cx="564572" cy="1733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A96EA0-0761-48AD-87DB-7EF5906A648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7750300" y="2730725"/>
            <a:ext cx="526025" cy="1499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0126AF5-A6E6-4084-BBB2-E096EFB6E5C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069848" y="2880665"/>
            <a:ext cx="206477" cy="4710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BEF564-9A20-4184-A355-CEBC5FA33E53}"/>
              </a:ext>
            </a:extLst>
          </p:cNvPr>
          <p:cNvCxnSpPr>
            <a:cxnSpLocks/>
            <a:stCxn id="10" idx="5"/>
            <a:endCxn id="18" idx="2"/>
          </p:cNvCxnSpPr>
          <p:nvPr/>
        </p:nvCxnSpPr>
        <p:spPr>
          <a:xfrm>
            <a:off x="8007932" y="3494212"/>
            <a:ext cx="897659" cy="1654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5F0352-5525-4725-A8FB-947FBC6DA75C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8699112" y="2880665"/>
            <a:ext cx="885122" cy="41624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2268888-AAF0-4705-953F-E4977CAA8651}"/>
              </a:ext>
            </a:extLst>
          </p:cNvPr>
          <p:cNvCxnSpPr>
            <a:cxnSpLocks/>
            <a:stCxn id="17" idx="1"/>
            <a:endCxn id="16" idx="6"/>
          </p:cNvCxnSpPr>
          <p:nvPr/>
        </p:nvCxnSpPr>
        <p:spPr>
          <a:xfrm flipH="1" flipV="1">
            <a:off x="10007021" y="3296908"/>
            <a:ext cx="60244" cy="3470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9365AF-A242-4FF1-9948-B3029100F716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9266462" y="3296908"/>
            <a:ext cx="317772" cy="2202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81FFF50-7F57-46EC-AA8D-9793C7E07A57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 flipH="1" flipV="1">
            <a:off x="9328378" y="3659658"/>
            <a:ext cx="676971" cy="126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0E24CCD-21CB-417C-8EA4-06CA48C416B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712996" y="2880665"/>
            <a:ext cx="1563329" cy="315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B4941F3-AF06-4E6F-BBAF-CBE79585D2C9}"/>
              </a:ext>
            </a:extLst>
          </p:cNvPr>
          <p:cNvSpPr/>
          <p:nvPr/>
        </p:nvSpPr>
        <p:spPr>
          <a:xfrm>
            <a:off x="10626240" y="3209161"/>
            <a:ext cx="422787" cy="403123"/>
          </a:xfrm>
          <a:prstGeom prst="ellipse">
            <a:avLst/>
          </a:prstGeom>
          <a:solidFill>
            <a:srgbClr val="FF99FF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A874C96-E3C1-4E6B-8B98-1880A9EE9414}"/>
              </a:ext>
            </a:extLst>
          </p:cNvPr>
          <p:cNvCxnSpPr>
            <a:cxnSpLocks/>
            <a:stCxn id="104" idx="2"/>
            <a:endCxn id="18" idx="6"/>
          </p:cNvCxnSpPr>
          <p:nvPr/>
        </p:nvCxnSpPr>
        <p:spPr>
          <a:xfrm flipH="1">
            <a:off x="9328378" y="3410723"/>
            <a:ext cx="1297862" cy="2489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C6E1C4D-54CB-4437-816B-FE1B46303F0B}"/>
              </a:ext>
            </a:extLst>
          </p:cNvPr>
          <p:cNvCxnSpPr>
            <a:cxnSpLocks/>
            <a:stCxn id="104" idx="2"/>
            <a:endCxn id="17" idx="6"/>
          </p:cNvCxnSpPr>
          <p:nvPr/>
        </p:nvCxnSpPr>
        <p:spPr>
          <a:xfrm flipH="1">
            <a:off x="10428136" y="3410723"/>
            <a:ext cx="198104" cy="3758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AD79E12-03DA-4561-87D2-D3F55505EC3B}"/>
              </a:ext>
            </a:extLst>
          </p:cNvPr>
          <p:cNvCxnSpPr>
            <a:cxnSpLocks/>
            <a:stCxn id="104" idx="2"/>
            <a:endCxn id="16" idx="6"/>
          </p:cNvCxnSpPr>
          <p:nvPr/>
        </p:nvCxnSpPr>
        <p:spPr>
          <a:xfrm flipH="1" flipV="1">
            <a:off x="10007021" y="3296908"/>
            <a:ext cx="619219" cy="11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6490FD9-1926-4592-B89A-16E6BDF98DFE}"/>
              </a:ext>
            </a:extLst>
          </p:cNvPr>
          <p:cNvCxnSpPr>
            <a:cxnSpLocks/>
            <a:stCxn id="8" idx="7"/>
            <a:endCxn id="12" idx="3"/>
          </p:cNvCxnSpPr>
          <p:nvPr/>
        </p:nvCxnSpPr>
        <p:spPr>
          <a:xfrm flipV="1">
            <a:off x="7688384" y="1755127"/>
            <a:ext cx="1795071" cy="833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3F16DB3-C798-48FA-A204-CA2DD6713350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8637196" y="2531855"/>
            <a:ext cx="480471" cy="2062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4436606-3F13-46D3-84E2-421595E2E38D}"/>
              </a:ext>
            </a:extLst>
          </p:cNvPr>
          <p:cNvCxnSpPr>
            <a:cxnSpLocks/>
            <a:stCxn id="104" idx="7"/>
            <a:endCxn id="13" idx="4"/>
          </p:cNvCxnSpPr>
          <p:nvPr/>
        </p:nvCxnSpPr>
        <p:spPr>
          <a:xfrm flipH="1" flipV="1">
            <a:off x="9901325" y="2693655"/>
            <a:ext cx="1085786" cy="574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4E751E9-9989-4599-B625-CB9DFB5AF4D7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795628" y="2693655"/>
            <a:ext cx="105697" cy="4016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FECB401-92FD-4D51-A7CF-F254909EF732}"/>
              </a:ext>
            </a:extLst>
          </p:cNvPr>
          <p:cNvCxnSpPr>
            <a:cxnSpLocks/>
            <a:stCxn id="14" idx="7"/>
            <a:endCxn id="12" idx="3"/>
          </p:cNvCxnSpPr>
          <p:nvPr/>
        </p:nvCxnSpPr>
        <p:spPr>
          <a:xfrm flipV="1">
            <a:off x="9416622" y="1755127"/>
            <a:ext cx="66833" cy="4916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B90F08E9-89C7-4EC2-84BB-D2B3C3455201}"/>
              </a:ext>
            </a:extLst>
          </p:cNvPr>
          <p:cNvSpPr/>
          <p:nvPr/>
        </p:nvSpPr>
        <p:spPr>
          <a:xfrm>
            <a:off x="10054653" y="1716663"/>
            <a:ext cx="422787" cy="4031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7AF21A7-F055-4B2E-A5FE-AC15544F3A3A}"/>
              </a:ext>
            </a:extLst>
          </p:cNvPr>
          <p:cNvCxnSpPr>
            <a:cxnSpLocks/>
            <a:stCxn id="13" idx="0"/>
            <a:endCxn id="137" idx="3"/>
          </p:cNvCxnSpPr>
          <p:nvPr/>
        </p:nvCxnSpPr>
        <p:spPr>
          <a:xfrm flipV="1">
            <a:off x="9901325" y="2060750"/>
            <a:ext cx="215244" cy="2297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885D8FB-89B7-4C80-9169-109B8443DD4E}"/>
              </a:ext>
            </a:extLst>
          </p:cNvPr>
          <p:cNvCxnSpPr>
            <a:cxnSpLocks/>
            <a:stCxn id="13" idx="0"/>
            <a:endCxn id="12" idx="5"/>
          </p:cNvCxnSpPr>
          <p:nvPr/>
        </p:nvCxnSpPr>
        <p:spPr>
          <a:xfrm flipH="1" flipV="1">
            <a:off x="9782410" y="1755127"/>
            <a:ext cx="118915" cy="5354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4A06539-FF58-499D-9FD9-8D3BC8F123F6}"/>
              </a:ext>
            </a:extLst>
          </p:cNvPr>
          <p:cNvCxnSpPr>
            <a:cxnSpLocks/>
            <a:stCxn id="14" idx="7"/>
            <a:endCxn id="137" idx="3"/>
          </p:cNvCxnSpPr>
          <p:nvPr/>
        </p:nvCxnSpPr>
        <p:spPr>
          <a:xfrm flipV="1">
            <a:off x="9416622" y="2060750"/>
            <a:ext cx="699947" cy="186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9968647-B4D0-442F-A334-06C29F7FA6EF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9478538" y="2389330"/>
            <a:ext cx="211393" cy="1027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D94048-8472-49A1-8C7B-96AFAFBC8FC0}"/>
              </a:ext>
            </a:extLst>
          </p:cNvPr>
          <p:cNvCxnSpPr>
            <a:cxnSpLocks/>
            <a:stCxn id="12" idx="5"/>
            <a:endCxn id="137" idx="2"/>
          </p:cNvCxnSpPr>
          <p:nvPr/>
        </p:nvCxnSpPr>
        <p:spPr>
          <a:xfrm>
            <a:off x="9782410" y="1755127"/>
            <a:ext cx="272243" cy="1630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68760AD-74D6-4207-B353-D004A7918E56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2376484" y="5067691"/>
            <a:ext cx="1068633" cy="2148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5A10C40-697D-47BB-B176-65B26F85F168}"/>
              </a:ext>
            </a:extLst>
          </p:cNvPr>
          <p:cNvCxnSpPr>
            <a:cxnSpLocks/>
            <a:stCxn id="21" idx="5"/>
            <a:endCxn id="29" idx="2"/>
          </p:cNvCxnSpPr>
          <p:nvPr/>
        </p:nvCxnSpPr>
        <p:spPr>
          <a:xfrm>
            <a:off x="2391234" y="5946449"/>
            <a:ext cx="1074639" cy="3829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70264B9-A055-4AAC-BE2B-8477243A3FE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2433484" y="5646392"/>
            <a:ext cx="1598236" cy="7929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4F9E99B-E152-4F00-B25D-B21F93C64FA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1641988" y="6356987"/>
            <a:ext cx="368709" cy="823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81EF377-0699-4C98-9466-4C3F9E954F34}"/>
              </a:ext>
            </a:extLst>
          </p:cNvPr>
          <p:cNvCxnSpPr>
            <a:cxnSpLocks/>
            <a:stCxn id="22" idx="6"/>
            <a:endCxn id="21" idx="2"/>
          </p:cNvCxnSpPr>
          <p:nvPr/>
        </p:nvCxnSpPr>
        <p:spPr>
          <a:xfrm flipV="1">
            <a:off x="1641988" y="5803924"/>
            <a:ext cx="388375" cy="5530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D6331F9-3BF9-4BF0-A763-28C9C8D2F143}"/>
              </a:ext>
            </a:extLst>
          </p:cNvPr>
          <p:cNvCxnSpPr>
            <a:cxnSpLocks/>
            <a:stCxn id="19" idx="5"/>
            <a:endCxn id="21" idx="2"/>
          </p:cNvCxnSpPr>
          <p:nvPr/>
        </p:nvCxnSpPr>
        <p:spPr>
          <a:xfrm>
            <a:off x="1545658" y="5462863"/>
            <a:ext cx="484705" cy="3410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B32865E1-AFC7-4D4D-BFA2-E92FA2D7E0CE}"/>
              </a:ext>
            </a:extLst>
          </p:cNvPr>
          <p:cNvCxnSpPr>
            <a:cxnSpLocks/>
            <a:stCxn id="19" idx="5"/>
            <a:endCxn id="23" idx="1"/>
          </p:cNvCxnSpPr>
          <p:nvPr/>
        </p:nvCxnSpPr>
        <p:spPr>
          <a:xfrm>
            <a:off x="1545658" y="5462863"/>
            <a:ext cx="526955" cy="8339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28CF12-AD4B-4208-85A9-56645952BCFA}"/>
              </a:ext>
            </a:extLst>
          </p:cNvPr>
          <p:cNvCxnSpPr>
            <a:cxnSpLocks/>
            <a:stCxn id="19" idx="5"/>
            <a:endCxn id="20" idx="3"/>
          </p:cNvCxnSpPr>
          <p:nvPr/>
        </p:nvCxnSpPr>
        <p:spPr>
          <a:xfrm flipV="1">
            <a:off x="1545658" y="5210216"/>
            <a:ext cx="469955" cy="2526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A454E0A-FC7E-429E-A76E-07E1FE948228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2165091" y="5269252"/>
            <a:ext cx="76666" cy="3331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1EDCB4B-8C4A-42B7-84BD-279CF97CA843}"/>
              </a:ext>
            </a:extLst>
          </p:cNvPr>
          <p:cNvCxnSpPr>
            <a:cxnSpLocks/>
            <a:stCxn id="28" idx="1"/>
            <a:endCxn id="26" idx="4"/>
          </p:cNvCxnSpPr>
          <p:nvPr/>
        </p:nvCxnSpPr>
        <p:spPr>
          <a:xfrm flipH="1" flipV="1">
            <a:off x="4243114" y="5847953"/>
            <a:ext cx="76171" cy="5680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3566AE7-65C1-45AC-870B-E5A90DDBA8F4}"/>
              </a:ext>
            </a:extLst>
          </p:cNvPr>
          <p:cNvCxnSpPr>
            <a:cxnSpLocks/>
            <a:stCxn id="29" idx="7"/>
            <a:endCxn id="26" idx="3"/>
          </p:cNvCxnSpPr>
          <p:nvPr/>
        </p:nvCxnSpPr>
        <p:spPr>
          <a:xfrm flipV="1">
            <a:off x="3826744" y="5788917"/>
            <a:ext cx="266892" cy="3979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F7EE469-1687-4766-B619-5D22E0CF0BD2}"/>
              </a:ext>
            </a:extLst>
          </p:cNvPr>
          <p:cNvCxnSpPr>
            <a:cxnSpLocks/>
            <a:stCxn id="28" idx="7"/>
            <a:endCxn id="27" idx="4"/>
          </p:cNvCxnSpPr>
          <p:nvPr/>
        </p:nvCxnSpPr>
        <p:spPr>
          <a:xfrm flipV="1">
            <a:off x="4618240" y="5733434"/>
            <a:ext cx="347052" cy="682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40CE1270-F84E-4274-A623-D9E3BD935EF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4454507" y="5531873"/>
            <a:ext cx="299391" cy="1145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A1D63E2-1C1D-47CC-A1CD-0FB114C1F613}"/>
              </a:ext>
            </a:extLst>
          </p:cNvPr>
          <p:cNvCxnSpPr>
            <a:cxnSpLocks/>
            <a:stCxn id="28" idx="2"/>
            <a:endCxn id="29" idx="5"/>
          </p:cNvCxnSpPr>
          <p:nvPr/>
        </p:nvCxnSpPr>
        <p:spPr>
          <a:xfrm flipH="1" flipV="1">
            <a:off x="3826744" y="6471908"/>
            <a:ext cx="430625" cy="866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376C8A0-BC38-4303-8290-E97B222162D2}"/>
              </a:ext>
            </a:extLst>
          </p:cNvPr>
          <p:cNvCxnSpPr>
            <a:cxnSpLocks/>
            <a:stCxn id="28" idx="1"/>
            <a:endCxn id="25" idx="5"/>
          </p:cNvCxnSpPr>
          <p:nvPr/>
        </p:nvCxnSpPr>
        <p:spPr>
          <a:xfrm flipH="1" flipV="1">
            <a:off x="3805988" y="5425081"/>
            <a:ext cx="513297" cy="9909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91CB6146-8388-472C-B467-9D5C5928C1C1}"/>
              </a:ext>
            </a:extLst>
          </p:cNvPr>
          <p:cNvCxnSpPr>
            <a:cxnSpLocks/>
            <a:stCxn id="27" idx="1"/>
            <a:endCxn id="25" idx="6"/>
          </p:cNvCxnSpPr>
          <p:nvPr/>
        </p:nvCxnSpPr>
        <p:spPr>
          <a:xfrm flipH="1" flipV="1">
            <a:off x="3867904" y="5282556"/>
            <a:ext cx="947910" cy="106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E25E602C-1C4A-4737-B6DC-F3F4A422D8D0}"/>
              </a:ext>
            </a:extLst>
          </p:cNvPr>
          <p:cNvCxnSpPr>
            <a:cxnSpLocks/>
            <a:stCxn id="29" idx="0"/>
            <a:endCxn id="25" idx="4"/>
          </p:cNvCxnSpPr>
          <p:nvPr/>
        </p:nvCxnSpPr>
        <p:spPr>
          <a:xfrm flipH="1" flipV="1">
            <a:off x="3656511" y="5484117"/>
            <a:ext cx="20756" cy="6437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02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73F0-3ECF-4BCB-BD83-77CCC462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99770"/>
            <a:ext cx="11029616" cy="562811"/>
          </a:xfrm>
        </p:spPr>
        <p:txBody>
          <a:bodyPr/>
          <a:lstStyle/>
          <a:p>
            <a:r>
              <a:rPr lang="en-US" dirty="0"/>
              <a:t>User interface: text-based interface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18B1-5A64-458B-8C66-7C207E5F14E2}"/>
              </a:ext>
            </a:extLst>
          </p:cNvPr>
          <p:cNvSpPr/>
          <p:nvPr/>
        </p:nvSpPr>
        <p:spPr>
          <a:xfrm>
            <a:off x="3979132" y="2255645"/>
            <a:ext cx="1557846" cy="562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a Party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D6A516-96EF-4C24-9C01-46200E9DC2D2}"/>
              </a:ext>
            </a:extLst>
          </p:cNvPr>
          <p:cNvSpPr/>
          <p:nvPr/>
        </p:nvSpPr>
        <p:spPr>
          <a:xfrm>
            <a:off x="6864781" y="2255645"/>
            <a:ext cx="1557846" cy="5628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Variable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02F0A-379A-413A-A2D2-AEEB8338F5F7}"/>
              </a:ext>
            </a:extLst>
          </p:cNvPr>
          <p:cNvSpPr/>
          <p:nvPr/>
        </p:nvSpPr>
        <p:spPr>
          <a:xfrm>
            <a:off x="3968307" y="3116270"/>
            <a:ext cx="1557846" cy="562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Metrics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B06F4-AF5E-4CC5-A099-ABB6DF137F89}"/>
              </a:ext>
            </a:extLst>
          </p:cNvPr>
          <p:cNvSpPr/>
          <p:nvPr/>
        </p:nvSpPr>
        <p:spPr>
          <a:xfrm>
            <a:off x="6815784" y="3116269"/>
            <a:ext cx="1557846" cy="5628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Metric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D4F2C9-DA7E-4FEA-887A-27633A13319F}"/>
              </a:ext>
            </a:extLst>
          </p:cNvPr>
          <p:cNvSpPr/>
          <p:nvPr/>
        </p:nvSpPr>
        <p:spPr>
          <a:xfrm>
            <a:off x="9661943" y="2256901"/>
            <a:ext cx="2122575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Sankey Graph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D98F55-A3BF-41FA-9DEE-E83804D9F4AB}"/>
              </a:ext>
            </a:extLst>
          </p:cNvPr>
          <p:cNvSpPr/>
          <p:nvPr/>
        </p:nvSpPr>
        <p:spPr>
          <a:xfrm>
            <a:off x="9651118" y="3116270"/>
            <a:ext cx="2122576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text Display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8D501D-86AB-4C40-B90E-DA1390E9DBCA}"/>
              </a:ext>
            </a:extLst>
          </p:cNvPr>
          <p:cNvSpPr/>
          <p:nvPr/>
        </p:nvSpPr>
        <p:spPr>
          <a:xfrm>
            <a:off x="3979132" y="3766693"/>
            <a:ext cx="1557846" cy="562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DDD50-8E5C-434D-B082-C96C0EAA46EC}"/>
              </a:ext>
            </a:extLst>
          </p:cNvPr>
          <p:cNvSpPr/>
          <p:nvPr/>
        </p:nvSpPr>
        <p:spPr>
          <a:xfrm>
            <a:off x="3979132" y="4409113"/>
            <a:ext cx="1557846" cy="562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1576DA-1D01-401C-B262-E390978D174F}"/>
              </a:ext>
            </a:extLst>
          </p:cNvPr>
          <p:cNvSpPr/>
          <p:nvPr/>
        </p:nvSpPr>
        <p:spPr>
          <a:xfrm>
            <a:off x="3968307" y="5242624"/>
            <a:ext cx="1557846" cy="562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a Region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6461E-531E-431E-BE55-2E7A063723FD}"/>
              </a:ext>
            </a:extLst>
          </p:cNvPr>
          <p:cNvSpPr/>
          <p:nvPr/>
        </p:nvSpPr>
        <p:spPr>
          <a:xfrm>
            <a:off x="5916939" y="5242624"/>
            <a:ext cx="1557846" cy="5628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Party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5BFC7-0070-4B12-B2F4-91A4FDDDE841}"/>
              </a:ext>
            </a:extLst>
          </p:cNvPr>
          <p:cNvSpPr/>
          <p:nvPr/>
        </p:nvSpPr>
        <p:spPr>
          <a:xfrm>
            <a:off x="7768782" y="5242624"/>
            <a:ext cx="1557846" cy="5628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Candidate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20BD7E-F7B6-4344-BAE4-FEEF78384429}"/>
              </a:ext>
            </a:extLst>
          </p:cNvPr>
          <p:cNvSpPr/>
          <p:nvPr/>
        </p:nvSpPr>
        <p:spPr>
          <a:xfrm>
            <a:off x="9651118" y="3766693"/>
            <a:ext cx="2122577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Community Level Network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37C84E-CF0F-46B9-B019-01951897C455}"/>
              </a:ext>
            </a:extLst>
          </p:cNvPr>
          <p:cNvSpPr/>
          <p:nvPr/>
        </p:nvSpPr>
        <p:spPr>
          <a:xfrm>
            <a:off x="9651116" y="4409113"/>
            <a:ext cx="2122580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Network with communities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6A939B-9ADF-42CD-A2B4-04BA700D133B}"/>
              </a:ext>
            </a:extLst>
          </p:cNvPr>
          <p:cNvSpPr/>
          <p:nvPr/>
        </p:nvSpPr>
        <p:spPr>
          <a:xfrm>
            <a:off x="9640293" y="5242624"/>
            <a:ext cx="2122580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graph with candidate highlight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57581D-BC9F-4483-A161-2A1390F94AD3}"/>
              </a:ext>
            </a:extLst>
          </p:cNvPr>
          <p:cNvSpPr/>
          <p:nvPr/>
        </p:nvSpPr>
        <p:spPr>
          <a:xfrm>
            <a:off x="9661943" y="1354663"/>
            <a:ext cx="2122575" cy="562811"/>
          </a:xfrm>
          <a:prstGeom prst="rect">
            <a:avLst/>
          </a:prstGeom>
          <a:solidFill>
            <a:srgbClr val="9999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files in output/</a:t>
            </a:r>
            <a:r>
              <a:rPr lang="en-US" dirty="0" err="1"/>
              <a:t>demo_csv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643B89-BC9D-477F-9AC2-4489FEF2B0D9}"/>
              </a:ext>
            </a:extLst>
          </p:cNvPr>
          <p:cNvCxnSpPr>
            <a:cxnSpLocks/>
            <a:stCxn id="95" idx="3"/>
            <a:endCxn id="23" idx="1"/>
          </p:cNvCxnSpPr>
          <p:nvPr/>
        </p:nvCxnSpPr>
        <p:spPr>
          <a:xfrm>
            <a:off x="3460947" y="1623595"/>
            <a:ext cx="6200996" cy="1247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C77321-0BDE-4034-870E-FE4C96357F1C}"/>
              </a:ext>
            </a:extLst>
          </p:cNvPr>
          <p:cNvCxnSpPr>
            <a:cxnSpLocks/>
            <a:stCxn id="96" idx="3"/>
            <a:endCxn id="8" idx="1"/>
          </p:cNvCxnSpPr>
          <p:nvPr/>
        </p:nvCxnSpPr>
        <p:spPr>
          <a:xfrm>
            <a:off x="3448834" y="2537051"/>
            <a:ext cx="53029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837937-0519-416A-AC6D-969A23E6E2A3}"/>
              </a:ext>
            </a:extLst>
          </p:cNvPr>
          <p:cNvCxnSpPr>
            <a:cxnSpLocks/>
            <a:stCxn id="97" idx="3"/>
            <a:endCxn id="10" idx="1"/>
          </p:cNvCxnSpPr>
          <p:nvPr/>
        </p:nvCxnSpPr>
        <p:spPr>
          <a:xfrm flipV="1">
            <a:off x="3414401" y="3397676"/>
            <a:ext cx="553906" cy="65042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8DADBC-CE02-47DB-8922-02BC348F8B66}"/>
              </a:ext>
            </a:extLst>
          </p:cNvPr>
          <p:cNvCxnSpPr>
            <a:cxnSpLocks/>
            <a:stCxn id="97" idx="3"/>
            <a:endCxn id="15" idx="1"/>
          </p:cNvCxnSpPr>
          <p:nvPr/>
        </p:nvCxnSpPr>
        <p:spPr>
          <a:xfrm>
            <a:off x="3414401" y="4048099"/>
            <a:ext cx="56473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97B14D-1DAF-43FE-96BE-4A4269D16407}"/>
              </a:ext>
            </a:extLst>
          </p:cNvPr>
          <p:cNvCxnSpPr>
            <a:cxnSpLocks/>
            <a:stCxn id="97" idx="3"/>
            <a:endCxn id="16" idx="1"/>
          </p:cNvCxnSpPr>
          <p:nvPr/>
        </p:nvCxnSpPr>
        <p:spPr>
          <a:xfrm>
            <a:off x="3414401" y="4048099"/>
            <a:ext cx="564731" cy="64242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221D98-7967-454B-8E36-5077A2229F5F}"/>
              </a:ext>
            </a:extLst>
          </p:cNvPr>
          <p:cNvCxnSpPr>
            <a:cxnSpLocks/>
            <a:stCxn id="98" idx="3"/>
            <a:endCxn id="17" idx="1"/>
          </p:cNvCxnSpPr>
          <p:nvPr/>
        </p:nvCxnSpPr>
        <p:spPr>
          <a:xfrm>
            <a:off x="3463501" y="5524030"/>
            <a:ext cx="50480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8A2EA9-012F-4A0A-96DF-AF0F8E3E2AD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36978" y="2537051"/>
            <a:ext cx="132780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BF3773-733A-43C8-903D-BF5ED083852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8422627" y="2537051"/>
            <a:ext cx="1239316" cy="125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FCB2CF-BDAD-4F56-8217-8358D66A932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526153" y="3397675"/>
            <a:ext cx="1289631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3E67-A08F-402C-8077-1E724963E98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8373630" y="3397675"/>
            <a:ext cx="1277488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87E870-3683-459F-987E-2989527C8883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5536978" y="4048099"/>
            <a:ext cx="411414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896250-1EDE-46BA-8F23-A8CA17AC14E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5536978" y="4690519"/>
            <a:ext cx="411413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731A1B-AAF5-4FCE-8DC6-63B74764E97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526153" y="5524030"/>
            <a:ext cx="39078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64377A5-2A7E-4F4E-BA9E-A96236E596F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7474785" y="5524030"/>
            <a:ext cx="29399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9B2022-A14D-41EE-AAC4-493672C7FB52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9326628" y="5524030"/>
            <a:ext cx="31366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FDA11C8-596E-4550-B340-EE588F89AA59}"/>
              </a:ext>
            </a:extLst>
          </p:cNvPr>
          <p:cNvSpPr/>
          <p:nvPr/>
        </p:nvSpPr>
        <p:spPr>
          <a:xfrm>
            <a:off x="1141623" y="1342189"/>
            <a:ext cx="2319324" cy="562811"/>
          </a:xfrm>
          <a:prstGeom prst="rect">
            <a:avLst/>
          </a:prstGeom>
          <a:solidFill>
            <a:srgbClr val="FFCC99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Scrape Demo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DEFE0DF-EBE0-4C9A-B0E5-8410B8364CD1}"/>
              </a:ext>
            </a:extLst>
          </p:cNvPr>
          <p:cNvSpPr/>
          <p:nvPr/>
        </p:nvSpPr>
        <p:spPr>
          <a:xfrm>
            <a:off x="1129510" y="2255645"/>
            <a:ext cx="2319324" cy="562811"/>
          </a:xfrm>
          <a:prstGeom prst="rect">
            <a:avLst/>
          </a:prstGeom>
          <a:solidFill>
            <a:srgbClr val="FFCC99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Party Analysis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544CD56-DE91-4515-B306-3825FE393F58}"/>
              </a:ext>
            </a:extLst>
          </p:cNvPr>
          <p:cNvSpPr/>
          <p:nvPr/>
        </p:nvSpPr>
        <p:spPr>
          <a:xfrm>
            <a:off x="1095077" y="3766693"/>
            <a:ext cx="2319324" cy="562811"/>
          </a:xfrm>
          <a:prstGeom prst="rect">
            <a:avLst/>
          </a:prstGeom>
          <a:solidFill>
            <a:srgbClr val="FFCC99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Network Analysis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7953CB2-4DDF-4D9F-AC1C-A8368038B3FC}"/>
              </a:ext>
            </a:extLst>
          </p:cNvPr>
          <p:cNvSpPr/>
          <p:nvPr/>
        </p:nvSpPr>
        <p:spPr>
          <a:xfrm>
            <a:off x="1144177" y="5242624"/>
            <a:ext cx="2319324" cy="562811"/>
          </a:xfrm>
          <a:prstGeom prst="rect">
            <a:avLst/>
          </a:prstGeom>
          <a:solidFill>
            <a:srgbClr val="FFCC99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Candidate Level Analysis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68AE044-969C-4007-9A63-C84B932235B2}"/>
              </a:ext>
            </a:extLst>
          </p:cNvPr>
          <p:cNvSpPr/>
          <p:nvPr/>
        </p:nvSpPr>
        <p:spPr>
          <a:xfrm>
            <a:off x="1141623" y="6201269"/>
            <a:ext cx="2319324" cy="562811"/>
          </a:xfrm>
          <a:prstGeom prst="rect">
            <a:avLst/>
          </a:prstGeom>
          <a:solidFill>
            <a:srgbClr val="FFCC99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Exit Program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3B0E14-DB55-4557-BA4A-0AC041E1460D}"/>
              </a:ext>
            </a:extLst>
          </p:cNvPr>
          <p:cNvSpPr/>
          <p:nvPr/>
        </p:nvSpPr>
        <p:spPr>
          <a:xfrm rot="16200000">
            <a:off x="-1320947" y="3749135"/>
            <a:ext cx="3549793" cy="5628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MENU</a:t>
            </a:r>
          </a:p>
        </p:txBody>
      </p:sp>
    </p:spTree>
    <p:extLst>
      <p:ext uri="{BB962C8B-B14F-4D97-AF65-F5344CB8AC3E}">
        <p14:creationId xmlns:p14="http://schemas.microsoft.com/office/powerpoint/2010/main" val="7033804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Macintosh PowerPoint</Application>
  <PresentationFormat>Widescreen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Franklin Gothic Book</vt:lpstr>
      <vt:lpstr>Franklin Gothic Demi</vt:lpstr>
      <vt:lpstr>Wingdings 2</vt:lpstr>
      <vt:lpstr>DividendVTI</vt:lpstr>
      <vt:lpstr>The Party Switchers</vt:lpstr>
      <vt:lpstr>The context and the problem </vt:lpstr>
      <vt:lpstr>Our project PIPELINE</vt:lpstr>
      <vt:lpstr>The National Jury of Elections webpage </vt:lpstr>
      <vt:lpstr>Candidate’s curriculum vitae  - “Hoja de Vida”</vt:lpstr>
      <vt:lpstr>Secondary information: public DATASETS Merged with SQL</vt:lpstr>
      <vt:lpstr>Database architecture</vt:lpstr>
      <vt:lpstr>Network Community (CLUSTER) Analysis</vt:lpstr>
      <vt:lpstr>User interface: text-based interface </vt:lpstr>
      <vt:lpstr>Outputs: Sankey diagrams </vt:lpstr>
      <vt:lpstr>Outputs: Sankey diagrams by attributes </vt:lpstr>
      <vt:lpstr>Outputs: Sankey diagrams by attributes of secondary data </vt:lpstr>
      <vt:lpstr>Community (Cluster) representation </vt:lpstr>
      <vt:lpstr>Full Network Representation</vt:lpstr>
      <vt:lpstr>Candidate Level Highlight</vt:lpstr>
      <vt:lpstr>Candidate Level Highlight</vt:lpstr>
      <vt:lpstr>Candidate Level Highlight</vt:lpstr>
      <vt:lpstr>PowerPoint Presentation</vt:lpstr>
      <vt:lpstr>The Party Switchers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2020-03-10T03:11:43Z</dcterms:created>
  <dcterms:modified xsi:type="dcterms:W3CDTF">2020-03-16T18:49:54Z</dcterms:modified>
</cp:coreProperties>
</file>